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media/image15.jpg" ContentType="image/jpeg"/>
  <Override PartName="/ppt/tags/tag13.xml" ContentType="application/vnd.openxmlformats-officedocument.presentationml.tags+xml"/>
  <Override PartName="/ppt/media/image16.jpg" ContentType="image/jpeg"/>
  <Override PartName="/ppt/tags/tag14.xml" ContentType="application/vnd.openxmlformats-officedocument.presentationml.tags+xml"/>
  <Override PartName="/ppt/media/image17.jpg" ContentType="image/jpeg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media/image24.jpg" ContentType="image/jpeg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9" r:id="rId2"/>
    <p:sldId id="266" r:id="rId3"/>
    <p:sldId id="258" r:id="rId4"/>
    <p:sldId id="268" r:id="rId5"/>
    <p:sldId id="297" r:id="rId6"/>
    <p:sldId id="336" r:id="rId7"/>
    <p:sldId id="270" r:id="rId8"/>
    <p:sldId id="348" r:id="rId9"/>
    <p:sldId id="271" r:id="rId10"/>
    <p:sldId id="337" r:id="rId11"/>
    <p:sldId id="338" r:id="rId12"/>
    <p:sldId id="353" r:id="rId13"/>
    <p:sldId id="339" r:id="rId14"/>
    <p:sldId id="352" r:id="rId15"/>
    <p:sldId id="340" r:id="rId16"/>
    <p:sldId id="350" r:id="rId17"/>
    <p:sldId id="341" r:id="rId18"/>
    <p:sldId id="349" r:id="rId19"/>
    <p:sldId id="342" r:id="rId20"/>
    <p:sldId id="343" r:id="rId21"/>
    <p:sldId id="346" r:id="rId22"/>
    <p:sldId id="354" r:id="rId23"/>
    <p:sldId id="355" r:id="rId24"/>
    <p:sldId id="351" r:id="rId25"/>
    <p:sldId id="345" r:id="rId26"/>
    <p:sldId id="344" r:id="rId27"/>
    <p:sldId id="259" r:id="rId28"/>
    <p:sldId id="278" r:id="rId29"/>
    <p:sldId id="347" r:id="rId30"/>
    <p:sldId id="311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97866" autoAdjust="0"/>
  </p:normalViewPr>
  <p:slideViewPr>
    <p:cSldViewPr snapToGrid="0" showGuides="1">
      <p:cViewPr varScale="1">
        <p:scale>
          <a:sx n="86" d="100"/>
          <a:sy n="86" d="100"/>
        </p:scale>
        <p:origin x="427" y="-264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5" Type="http://schemas.openxmlformats.org/officeDocument/2006/relationships/image" Target="../media/image28.jpeg"/><Relationship Id="rId4" Type="http://schemas.openxmlformats.org/officeDocument/2006/relationships/hyperlink" Target="http://www.rotary-youth.b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30828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YOUTH EXCHANGE</a:t>
            </a: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409015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Certificatiemeeting</a:t>
            </a:r>
            <a:r>
              <a:rPr lang="en-US" sz="3200" b="1" dirty="0">
                <a:solidFill>
                  <a:schemeClr val="bg1"/>
                </a:solidFill>
              </a:rPr>
              <a:t> 16/10/2021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FCB000-A296-4355-B83E-9AE5C3D99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RYLA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3CA6638-424B-44C6-A230-DA705B5B2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Rotary </a:t>
            </a:r>
            <a:r>
              <a:rPr lang="nl-BE" dirty="0" err="1"/>
              <a:t>Youth</a:t>
            </a:r>
            <a:r>
              <a:rPr lang="nl-BE" dirty="0"/>
              <a:t> </a:t>
            </a:r>
            <a:r>
              <a:rPr lang="nl-BE" dirty="0" err="1"/>
              <a:t>Leadership</a:t>
            </a:r>
            <a:r>
              <a:rPr lang="nl-BE" dirty="0"/>
              <a:t> Award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97AAFB-9C39-48A2-89A0-B34C20FB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41B6A86-483B-41CD-8058-E8833CD4D8C1}"/>
              </a:ext>
            </a:extLst>
          </p:cNvPr>
          <p:cNvSpPr txBox="1"/>
          <p:nvPr/>
        </p:nvSpPr>
        <p:spPr>
          <a:xfrm>
            <a:off x="6417164" y="2080198"/>
            <a:ext cx="5444636" cy="298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Seminaries, conferenties,…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Ontwikkelt burgerzin en leiderschap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Duur: weekend tot week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Periode: meestal paasvakantie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Kandidatuur: via plaatselijke Rotary club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Kosten: dossier, transport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Leeftijd: +/- 18 tot 30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A611B33-A258-4AF8-A051-E51A197E5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973" y="5944718"/>
            <a:ext cx="1883827" cy="71939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9750D1C-4431-4B65-985F-4481655FC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97" y="4870851"/>
            <a:ext cx="3451206" cy="15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7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FCB000-A296-4355-B83E-9AE5C3D99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VEP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3CA6638-424B-44C6-A230-DA705B5B2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Virtual Exchange Program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97AAFB-9C39-48A2-89A0-B34C20FB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41B6A86-483B-41CD-8058-E8833CD4D8C1}"/>
              </a:ext>
            </a:extLst>
          </p:cNvPr>
          <p:cNvSpPr txBox="1"/>
          <p:nvPr/>
        </p:nvSpPr>
        <p:spPr>
          <a:xfrm>
            <a:off x="6417164" y="2080198"/>
            <a:ext cx="5444636" cy="3233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Online uitwisselingen gedurende/na pandemie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Ontwikkelt vriendschappen over ganse wereld, ontdekking van nieuwe culturen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Duur: gespreid over enkele weken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Periode: gedurende het jaar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Kandidatuur: via plaatselijke Rotary club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Kosten: dossier (zéér goedkoop)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Leeftijd: +/- 16 tot 25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1025952-2B22-4641-875C-A98D3685A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973" y="5900428"/>
            <a:ext cx="188382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9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32BFC0-1C84-4AE9-AE5B-2B64AAA1E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73" y="650674"/>
            <a:ext cx="1883827" cy="7193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2EA960A-45DD-4D35-B55C-FF65BD75D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00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FCB000-A296-4355-B83E-9AE5C3D99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STEP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3CA6638-424B-44C6-A230-DA705B5B2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Short Term Exchange Program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97AAFB-9C39-48A2-89A0-B34C20FB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41B6A86-483B-41CD-8058-E8833CD4D8C1}"/>
              </a:ext>
            </a:extLst>
          </p:cNvPr>
          <p:cNvSpPr txBox="1"/>
          <p:nvPr/>
        </p:nvSpPr>
        <p:spPr>
          <a:xfrm>
            <a:off x="6417164" y="2080198"/>
            <a:ext cx="5444636" cy="3361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Korte termijn uitwisseling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Verblijf in familie (family </a:t>
            </a:r>
            <a:r>
              <a:rPr lang="nl-NL" dirty="0" err="1"/>
              <a:t>to</a:t>
            </a:r>
            <a:r>
              <a:rPr lang="nl-NL" dirty="0"/>
              <a:t> family)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Wederkerigheid op gezinsniveau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Duur: 4 tot 6 weken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Periode: schoolvakanties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Kandidatuur: via plaatselijke Rotary club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Kosten: dossier, reis, verzekering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Leeftijd:15 tot 19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84A0CC0-41F5-44CF-9E52-1DEF19C8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709" y="5891636"/>
            <a:ext cx="188382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32BFC0-1C84-4AE9-AE5B-2B64AAA1E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73" y="650674"/>
            <a:ext cx="1883827" cy="7193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86D898C-F1C3-4A11-B8BC-97BE65449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626577"/>
            <a:ext cx="7195038" cy="4796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759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FCB000-A296-4355-B83E-9AE5C3D99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HEP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3CA6638-424B-44C6-A230-DA705B5B2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Holiday Exchange Program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97AAFB-9C39-48A2-89A0-B34C20FB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41B6A86-483B-41CD-8058-E8833CD4D8C1}"/>
              </a:ext>
            </a:extLst>
          </p:cNvPr>
          <p:cNvSpPr txBox="1"/>
          <p:nvPr/>
        </p:nvSpPr>
        <p:spPr>
          <a:xfrm>
            <a:off x="6417164" y="2080198"/>
            <a:ext cx="5444636" cy="3361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Korte termijn uitwisseling (kamp)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Groep van 15 à 25 jongeren uit diverse landen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Begeleid door lokale Rotariërs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Duur: 2 weken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Periode: zomervakantie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Kandidatuur: via plaatselijke Rotary club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Kosten: dossier, reis, verzekering, camp fee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Leeftijd: +/- 15 tot 22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358A83C-B61F-4875-85C4-0B0725EFE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973" y="5821297"/>
            <a:ext cx="188382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2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32BFC0-1C84-4AE9-AE5B-2B64AAA1E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73" y="650674"/>
            <a:ext cx="1883827" cy="7193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9761569-6140-40F3-B69E-B90852BD0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8" y="1759851"/>
            <a:ext cx="7218484" cy="4812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99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FCB000-A296-4355-B83E-9AE5C3D99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YEP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3CA6638-424B-44C6-A230-DA705B5B2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/>
              <a:t>Youth</a:t>
            </a:r>
            <a:r>
              <a:rPr lang="nl-BE" dirty="0"/>
              <a:t> Exchange Program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97AAFB-9C39-48A2-89A0-B34C20FB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41B6A86-483B-41CD-8058-E8833CD4D8C1}"/>
              </a:ext>
            </a:extLst>
          </p:cNvPr>
          <p:cNvSpPr txBox="1"/>
          <p:nvPr/>
        </p:nvSpPr>
        <p:spPr>
          <a:xfrm>
            <a:off x="6417164" y="2080198"/>
            <a:ext cx="5444636" cy="3361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Lange termijn uitwisseling (schooljaar)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Leerplicht (naar school gaan is verplicht)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Verblijf in gastfamilies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Duur: 10 maand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Periode: vertrek meestal augustus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Kandidatuur: via plaatselijke Rotary club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Kosten: dossier, reis, verzekering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Leeftijd: +/- 16 tot 18 (bij vertrek)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C73D437-EDF0-46D5-B5B0-85D268E4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306" y="5759751"/>
            <a:ext cx="188382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59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32BFC0-1C84-4AE9-AE5B-2B64AAA1E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73" y="650674"/>
            <a:ext cx="1883827" cy="7193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5510A76-EE3A-4606-B16D-6522D8224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23" y="1687732"/>
            <a:ext cx="7520353" cy="5013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4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vakjargon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Outbound: </a:t>
            </a:r>
            <a:r>
              <a:rPr lang="en-US" dirty="0"/>
              <a:t>student die op </a:t>
            </a:r>
            <a:r>
              <a:rPr lang="en-US" dirty="0" err="1"/>
              <a:t>uitwisseling</a:t>
            </a:r>
            <a:r>
              <a:rPr lang="en-US" dirty="0"/>
              <a:t> </a:t>
            </a:r>
            <a:r>
              <a:rPr lang="en-US" dirty="0" err="1"/>
              <a:t>vertrekt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buitenland</a:t>
            </a:r>
            <a:endParaRPr lang="en-US" dirty="0"/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Inbound: </a:t>
            </a:r>
            <a:r>
              <a:rPr lang="en-US" dirty="0"/>
              <a:t>is </a:t>
            </a:r>
            <a:r>
              <a:rPr lang="en-US" dirty="0" err="1"/>
              <a:t>buitenlandse</a:t>
            </a:r>
            <a:r>
              <a:rPr lang="en-US" dirty="0"/>
              <a:t> </a:t>
            </a:r>
            <a:r>
              <a:rPr lang="en-US" dirty="0" err="1"/>
              <a:t>uitwisselingsstudent</a:t>
            </a:r>
            <a:r>
              <a:rPr lang="en-US" dirty="0"/>
              <a:t> in </a:t>
            </a:r>
            <a:r>
              <a:rPr lang="en-US" dirty="0" err="1"/>
              <a:t>België</a:t>
            </a:r>
            <a:endParaRPr lang="en-US" dirty="0"/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Sponsor club/district: </a:t>
            </a:r>
            <a:r>
              <a:rPr lang="en-US" dirty="0"/>
              <a:t>de locale Rotary club/district die de </a:t>
            </a:r>
            <a:r>
              <a:rPr lang="en-US" dirty="0" err="1"/>
              <a:t>uitwisselingsstudent</a:t>
            </a:r>
            <a:r>
              <a:rPr lang="en-US" dirty="0"/>
              <a:t> </a:t>
            </a:r>
            <a:r>
              <a:rPr lang="en-US" dirty="0" err="1"/>
              <a:t>stuurt</a:t>
            </a:r>
            <a:endParaRPr lang="en-US" dirty="0"/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Host club/district: </a:t>
            </a:r>
            <a:r>
              <a:rPr lang="en-US" dirty="0"/>
              <a:t>de locale Rotary club/district die de </a:t>
            </a:r>
            <a:r>
              <a:rPr lang="en-US" dirty="0" err="1"/>
              <a:t>uitwisselingsstudent</a:t>
            </a:r>
            <a:r>
              <a:rPr lang="en-US" dirty="0"/>
              <a:t> </a:t>
            </a:r>
            <a:r>
              <a:rPr lang="en-US" dirty="0" err="1"/>
              <a:t>ontvangt</a:t>
            </a:r>
            <a:endParaRPr lang="en-US" dirty="0"/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YEO: </a:t>
            </a:r>
            <a:r>
              <a:rPr lang="en-US" dirty="0"/>
              <a:t>Youth Exchange Officer, </a:t>
            </a:r>
            <a:r>
              <a:rPr lang="en-US" dirty="0" err="1"/>
              <a:t>verantwoordelijke</a:t>
            </a:r>
            <a:r>
              <a:rPr lang="en-US" dirty="0"/>
              <a:t> </a:t>
            </a:r>
            <a:r>
              <a:rPr lang="en-US" dirty="0" err="1"/>
              <a:t>Rotariër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jeugd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sponsor club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Host families: </a:t>
            </a:r>
            <a:r>
              <a:rPr lang="en-US" dirty="0"/>
              <a:t>de </a:t>
            </a:r>
            <a:r>
              <a:rPr lang="en-US" dirty="0" err="1"/>
              <a:t>gastgezinnen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30CF7B-3312-4C8E-A025-188A2373D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73" y="591991"/>
            <a:ext cx="1883827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792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5" name="Picture 2" descr="Geen fotobeschrijving beschikbaar.">
            <a:extLst>
              <a:ext uri="{FF2B5EF4-FFF2-40B4-BE49-F238E27FC236}">
                <a16:creationId xmlns:a16="http://schemas.microsoft.com/office/drawing/2014/main" id="{E83A621D-5EFE-4BBC-A38E-12AD697AE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12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PraKtische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outbound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nl-BE" dirty="0"/>
              <a:t>Wordt gesponsord door een Rotary club</a:t>
            </a:r>
          </a:p>
          <a:p>
            <a:pPr algn="l"/>
            <a:r>
              <a:rPr lang="nl-BE" dirty="0"/>
              <a:t>Dient goede schoolresultaten voor te leggen</a:t>
            </a:r>
          </a:p>
          <a:p>
            <a:pPr algn="l"/>
            <a:r>
              <a:rPr lang="nl-BE" dirty="0"/>
              <a:t>Volgt vorming en infodagen</a:t>
            </a:r>
          </a:p>
          <a:p>
            <a:pPr algn="l"/>
            <a:r>
              <a:rPr lang="nl-BE" dirty="0"/>
              <a:t>Respect voor de Rotary basisregels (no drugs, no drinks, no </a:t>
            </a:r>
            <a:r>
              <a:rPr lang="nl-BE" dirty="0" err="1"/>
              <a:t>sex</a:t>
            </a:r>
            <a:r>
              <a:rPr lang="nl-BE" dirty="0"/>
              <a:t>, no </a:t>
            </a:r>
            <a:r>
              <a:rPr lang="nl-BE" dirty="0" err="1"/>
              <a:t>driving</a:t>
            </a:r>
            <a:r>
              <a:rPr lang="nl-BE" dirty="0"/>
              <a:t>,…)</a:t>
            </a:r>
          </a:p>
          <a:p>
            <a:pPr algn="l"/>
            <a:r>
              <a:rPr lang="nl-BE" dirty="0"/>
              <a:t>Dossier uploaden via YEAH (</a:t>
            </a:r>
            <a:r>
              <a:rPr lang="nl-BE" dirty="0" err="1"/>
              <a:t>Youth</a:t>
            </a:r>
            <a:r>
              <a:rPr lang="nl-BE" dirty="0"/>
              <a:t> Exchange Application Hub)</a:t>
            </a:r>
          </a:p>
          <a:p>
            <a:pPr algn="l"/>
            <a:r>
              <a:rPr lang="nl-BE" dirty="0"/>
              <a:t>Terwijl </a:t>
            </a:r>
            <a:r>
              <a:rPr lang="nl-BE" dirty="0" err="1"/>
              <a:t>outbound</a:t>
            </a:r>
            <a:r>
              <a:rPr lang="nl-BE" dirty="0"/>
              <a:t> in buitenland zit, ontvangst </a:t>
            </a:r>
            <a:r>
              <a:rPr lang="nl-BE" dirty="0" err="1"/>
              <a:t>inbound</a:t>
            </a:r>
            <a:r>
              <a:rPr lang="nl-BE" dirty="0"/>
              <a:t> in gastgezinnen</a:t>
            </a:r>
          </a:p>
          <a:p>
            <a:pPr algn="l"/>
            <a:endParaRPr lang="en-US" dirty="0"/>
          </a:p>
          <a:p>
            <a:pPr marL="173038" indent="-173038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0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PraKtische</a:t>
            </a:r>
            <a:r>
              <a:rPr lang="en-US" dirty="0"/>
              <a:t> </a:t>
            </a:r>
            <a:r>
              <a:rPr lang="en-US" dirty="0" err="1"/>
              <a:t>informatie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nl-BE" dirty="0"/>
              <a:t>Elke Rotary club dient gecertificeerd te zijn (jaarlijkse vorming)</a:t>
            </a:r>
          </a:p>
          <a:p>
            <a:pPr algn="l"/>
            <a:r>
              <a:rPr lang="nl-BE" dirty="0"/>
              <a:t>Gebonden aan </a:t>
            </a:r>
            <a:r>
              <a:rPr lang="nl-BE" dirty="0" err="1"/>
              <a:t>Youth</a:t>
            </a:r>
            <a:r>
              <a:rPr lang="nl-BE" dirty="0"/>
              <a:t> </a:t>
            </a:r>
            <a:r>
              <a:rPr lang="nl-BE" dirty="0" err="1"/>
              <a:t>Protection</a:t>
            </a:r>
            <a:r>
              <a:rPr lang="nl-BE" dirty="0"/>
              <a:t> </a:t>
            </a:r>
            <a:r>
              <a:rPr lang="nl-BE" dirty="0" err="1"/>
              <a:t>Policies</a:t>
            </a:r>
            <a:endParaRPr lang="nl-BE" dirty="0"/>
          </a:p>
          <a:p>
            <a:pPr algn="l"/>
            <a:r>
              <a:rPr lang="nl-BE" dirty="0"/>
              <a:t>We volgen strikt de regels van GDPR</a:t>
            </a:r>
          </a:p>
          <a:p>
            <a:pPr algn="l"/>
            <a:r>
              <a:rPr lang="nl-BE" dirty="0"/>
              <a:t>Er is een Crisis Management Plan per district</a:t>
            </a:r>
          </a:p>
          <a:p>
            <a:pPr algn="l"/>
            <a:r>
              <a:rPr lang="nl-BE" dirty="0"/>
              <a:t>Iedere betrokkene &gt;18 dient uittreksel strafregister voor te leggen</a:t>
            </a:r>
          </a:p>
          <a:p>
            <a:pPr algn="l"/>
            <a:endParaRPr lang="en-US" dirty="0"/>
          </a:p>
          <a:p>
            <a:pPr marL="173038" indent="-173038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99DE67-73D2-4586-A841-39D3A2489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73" y="658073"/>
            <a:ext cx="1883827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332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45B1EA9-FC72-4EB2-9524-B61AE1F2A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671" y="4871620"/>
            <a:ext cx="3785925" cy="365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574B1A-7E3F-4929-944F-3BCB30F7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international guidelines…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83925-7223-4167-AB7F-922DA506A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8462C0A-2FB7-4D1D-BF55-D8FA245DBE4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64DB0-6F29-4553-AD8C-E764089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BDA076-78DA-4802-9C8B-7889C6B03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9209">
            <a:off x="357527" y="1790690"/>
            <a:ext cx="3442968" cy="426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529761-0046-49AF-925B-F8F8318DD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3070">
            <a:off x="3928284" y="2249439"/>
            <a:ext cx="3727033" cy="4812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9F9A1F-5F6C-4A83-9879-6E3C69AA6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64272">
            <a:off x="7591659" y="1735202"/>
            <a:ext cx="3841416" cy="322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6990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2F5AC-EA8B-4AC5-9D11-6270ECF0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</a:t>
            </a:r>
            <a:r>
              <a:rPr lang="en-US" dirty="0" err="1"/>
              <a:t>vertaald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procedures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CCF84-B918-4CA4-BE27-363097596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944211"/>
            <a:ext cx="11506199" cy="4329590"/>
          </a:xfrm>
        </p:spPr>
        <p:txBody>
          <a:bodyPr/>
          <a:lstStyle/>
          <a:p>
            <a:r>
              <a:rPr lang="en-US" dirty="0"/>
              <a:t>Volunteer selection and training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Selectie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training YEO = </a:t>
            </a:r>
            <a:r>
              <a:rPr lang="en-US" dirty="0" err="1">
                <a:sym typeface="Wingdings" panose="05000000000000000000" pitchFamily="2" charset="2"/>
              </a:rPr>
              <a:t>certificatiemeeting</a:t>
            </a:r>
            <a:endParaRPr lang="en-US" dirty="0"/>
          </a:p>
          <a:p>
            <a:r>
              <a:rPr lang="en-US" dirty="0"/>
              <a:t>Student application</a:t>
            </a:r>
          </a:p>
          <a:p>
            <a:r>
              <a:rPr lang="en-US" dirty="0"/>
              <a:t>Crisis management</a:t>
            </a:r>
          </a:p>
          <a:p>
            <a:pPr lvl="1"/>
            <a:r>
              <a:rPr lang="en-US" dirty="0"/>
              <a:t>Crisis Management Plan</a:t>
            </a:r>
          </a:p>
          <a:p>
            <a:pPr lvl="1"/>
            <a:r>
              <a:rPr lang="en-US" dirty="0"/>
              <a:t>Sexual abuse procedure</a:t>
            </a:r>
          </a:p>
          <a:p>
            <a:r>
              <a:rPr lang="en-US" dirty="0"/>
              <a:t>Data gathering and protection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Geauditeerd</a:t>
            </a:r>
            <a:r>
              <a:rPr lang="en-US" dirty="0"/>
              <a:t> door Rotary International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district </a:t>
            </a:r>
            <a:r>
              <a:rPr lang="en-US" dirty="0" err="1">
                <a:sym typeface="Wingdings" panose="05000000000000000000" pitchFamily="2" charset="2"/>
              </a:rPr>
              <a:t>gecertifieerd</a:t>
            </a:r>
            <a:r>
              <a:rPr lang="en-US" dirty="0">
                <a:sym typeface="Wingdings" panose="05000000000000000000" pitchFamily="2" charset="2"/>
              </a:rPr>
              <a:t> door RI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F4429-BBCB-4A0D-8DA4-BCC1A4CE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94015-CD44-4161-93C5-46427B371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5939">
            <a:off x="7167747" y="1788438"/>
            <a:ext cx="3896282" cy="5227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835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32BFC0-1C84-4AE9-AE5B-2B64AAA1E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73" y="650674"/>
            <a:ext cx="1883827" cy="71939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D1CEBA4-722A-49CD-90F6-A5DAF823E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882"/>
            <a:ext cx="12192000" cy="3964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629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verzekeringen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962026"/>
            <a:ext cx="11506199" cy="436843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l-BE" dirty="0"/>
              <a:t>https://yep-insurance-rotary.be</a:t>
            </a:r>
          </a:p>
          <a:p>
            <a:pPr algn="l"/>
            <a:endParaRPr lang="en-US" dirty="0"/>
          </a:p>
          <a:p>
            <a:pPr marL="231775" indent="-231775"/>
            <a:endParaRPr lang="en-US" dirty="0"/>
          </a:p>
          <a:p>
            <a:pPr marL="173038" indent="-173038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AE8E2E-DA7B-4B18-9B24-80809C54E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492" y="2510030"/>
            <a:ext cx="8710415" cy="400084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5072BC0-2FB0-49BC-BAEB-02CDD7F6E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173" y="650674"/>
            <a:ext cx="1883827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4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Timing YEP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962026"/>
            <a:ext cx="11506199" cy="436843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BE" dirty="0"/>
              <a:t>Oktober: selectie van kandidaten door de sponsor clubs</a:t>
            </a:r>
            <a:endParaRPr lang="en-US" dirty="0"/>
          </a:p>
          <a:p>
            <a:pPr marL="231775" indent="-231775"/>
            <a:r>
              <a:rPr lang="en-US" dirty="0" err="1"/>
              <a:t>Oktober</a:t>
            </a:r>
            <a:r>
              <a:rPr lang="en-US" dirty="0"/>
              <a:t> – </a:t>
            </a:r>
            <a:r>
              <a:rPr lang="en-US" dirty="0" err="1"/>
              <a:t>december</a:t>
            </a:r>
            <a:r>
              <a:rPr lang="en-US" dirty="0"/>
              <a:t>: </a:t>
            </a:r>
            <a:r>
              <a:rPr lang="en-US" dirty="0" err="1"/>
              <a:t>samenstellen</a:t>
            </a:r>
            <a:r>
              <a:rPr lang="en-US" dirty="0"/>
              <a:t> van je dossier (YEAH)</a:t>
            </a:r>
          </a:p>
          <a:p>
            <a:pPr marL="231775" indent="-231775"/>
            <a:r>
              <a:rPr lang="en-US" dirty="0" err="1"/>
              <a:t>Januari</a:t>
            </a:r>
            <a:r>
              <a:rPr lang="en-US" dirty="0"/>
              <a:t> – </a:t>
            </a:r>
            <a:r>
              <a:rPr lang="en-US" dirty="0" err="1"/>
              <a:t>februari</a:t>
            </a:r>
            <a:r>
              <a:rPr lang="en-US" dirty="0"/>
              <a:t>: interview/</a:t>
            </a:r>
            <a:r>
              <a:rPr lang="en-US" dirty="0" err="1"/>
              <a:t>selectie</a:t>
            </a:r>
            <a:r>
              <a:rPr lang="en-US" dirty="0"/>
              <a:t> door district</a:t>
            </a:r>
          </a:p>
          <a:p>
            <a:pPr marL="231775" indent="-231775"/>
            <a:r>
              <a:rPr lang="en-US" dirty="0" err="1"/>
              <a:t>Februari</a:t>
            </a:r>
            <a:r>
              <a:rPr lang="en-US" dirty="0"/>
              <a:t> – </a:t>
            </a:r>
            <a:r>
              <a:rPr lang="en-US" dirty="0" err="1"/>
              <a:t>maart</a:t>
            </a:r>
            <a:r>
              <a:rPr lang="en-US" dirty="0"/>
              <a:t>: </a:t>
            </a:r>
            <a:r>
              <a:rPr lang="en-US" dirty="0" err="1"/>
              <a:t>contacten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gelegd</a:t>
            </a:r>
            <a:r>
              <a:rPr lang="en-US" dirty="0"/>
              <a:t> met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districten</a:t>
            </a:r>
            <a:endParaRPr lang="en-US" dirty="0"/>
          </a:p>
          <a:p>
            <a:pPr marL="231775" indent="-231775"/>
            <a:r>
              <a:rPr lang="en-US" dirty="0"/>
              <a:t>April: </a:t>
            </a:r>
            <a:r>
              <a:rPr lang="en-US" dirty="0" err="1"/>
              <a:t>vorming</a:t>
            </a:r>
            <a:r>
              <a:rPr lang="en-US" dirty="0"/>
              <a:t> </a:t>
            </a:r>
            <a:r>
              <a:rPr lang="en-US" dirty="0" err="1"/>
              <a:t>studenten</a:t>
            </a:r>
            <a:endParaRPr lang="en-US" dirty="0"/>
          </a:p>
          <a:p>
            <a:pPr marL="231775" indent="-231775"/>
            <a:r>
              <a:rPr lang="en-US" dirty="0" err="1"/>
              <a:t>Ontvangst</a:t>
            </a:r>
            <a:r>
              <a:rPr lang="en-US" dirty="0"/>
              <a:t> Guarantee Form – </a:t>
            </a:r>
            <a:r>
              <a:rPr lang="en-US" dirty="0" err="1"/>
              <a:t>confirmatie</a:t>
            </a:r>
            <a:r>
              <a:rPr lang="en-US" dirty="0"/>
              <a:t> van </a:t>
            </a:r>
            <a:r>
              <a:rPr lang="en-US" dirty="0" err="1"/>
              <a:t>uitwisseling</a:t>
            </a:r>
            <a:endParaRPr lang="en-US" dirty="0"/>
          </a:p>
          <a:p>
            <a:pPr marL="231775" indent="-231775"/>
            <a:r>
              <a:rPr lang="en-US" dirty="0"/>
              <a:t>Contact met je </a:t>
            </a:r>
            <a:r>
              <a:rPr lang="en-US" dirty="0" err="1"/>
              <a:t>gastfamilie</a:t>
            </a:r>
            <a:endParaRPr lang="en-US" dirty="0"/>
          </a:p>
          <a:p>
            <a:pPr marL="231775" indent="-231775"/>
            <a:r>
              <a:rPr lang="en-US" dirty="0" err="1"/>
              <a:t>Aanvraag</a:t>
            </a:r>
            <a:r>
              <a:rPr lang="en-US" dirty="0"/>
              <a:t> </a:t>
            </a:r>
            <a:r>
              <a:rPr lang="en-US" dirty="0" err="1"/>
              <a:t>visum</a:t>
            </a:r>
            <a:endParaRPr lang="en-US" dirty="0"/>
          </a:p>
          <a:p>
            <a:pPr marL="231775" indent="-231775"/>
            <a:r>
              <a:rPr lang="en-US" dirty="0" err="1"/>
              <a:t>Aanschaf</a:t>
            </a:r>
            <a:r>
              <a:rPr lang="en-US" dirty="0"/>
              <a:t> open ticket </a:t>
            </a:r>
            <a:r>
              <a:rPr lang="en-US" dirty="0" err="1"/>
              <a:t>vliegtuig</a:t>
            </a:r>
            <a:endParaRPr lang="en-US" dirty="0"/>
          </a:p>
          <a:p>
            <a:pPr marL="231775" indent="-231775"/>
            <a:r>
              <a:rPr lang="en-US" dirty="0" err="1"/>
              <a:t>Juni</a:t>
            </a:r>
            <a:r>
              <a:rPr lang="en-US" dirty="0"/>
              <a:t> – </a:t>
            </a:r>
            <a:r>
              <a:rPr lang="en-US" dirty="0" err="1"/>
              <a:t>juli</a:t>
            </a:r>
            <a:r>
              <a:rPr lang="en-US" dirty="0"/>
              <a:t>: Blazer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visitekaartjes</a:t>
            </a:r>
            <a:endParaRPr lang="en-US" dirty="0"/>
          </a:p>
          <a:p>
            <a:pPr marL="231775" indent="-231775"/>
            <a:r>
              <a:rPr lang="en-US" dirty="0"/>
              <a:t>Augustus: </a:t>
            </a:r>
            <a:r>
              <a:rPr lang="en-US" dirty="0" err="1"/>
              <a:t>Vertrek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je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thuis</a:t>
            </a:r>
            <a:endParaRPr lang="en-US" dirty="0"/>
          </a:p>
          <a:p>
            <a:pPr marL="231775" indent="-231775"/>
            <a:endParaRPr lang="en-US" dirty="0"/>
          </a:p>
          <a:p>
            <a:pPr marL="173038" indent="-173038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988F22D-9F66-4E6C-BFB9-357FFE798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179" y="596264"/>
            <a:ext cx="1883827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167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92F68-D23A-48CF-AE1B-4A4487DD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7C2D20-6158-4845-80C2-E730862DB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529" y="1078026"/>
            <a:ext cx="6248942" cy="47019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842A1BA-6903-4E0A-B891-E250DB075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973" y="5979078"/>
            <a:ext cx="1883827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3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4F2733-7847-4386-BFFD-2C447E83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naartoe</a:t>
            </a:r>
            <a:r>
              <a:rPr lang="en-US" dirty="0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42345-1A84-4AE3-BA0C-6898183E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54DF28-2B0D-47BD-98A5-C41D26F71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948" y="650088"/>
            <a:ext cx="5601185" cy="5768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70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contact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99DE67-73D2-4586-A841-39D3A2489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73" y="658073"/>
            <a:ext cx="1883827" cy="71939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C7EE3D9-D80A-4C5D-930B-EFB43EF30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445" y="3314581"/>
            <a:ext cx="3222036" cy="1600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600" dirty="0">
                <a:solidFill>
                  <a:srgbClr val="202124"/>
                </a:solidFill>
                <a:latin typeface="Roboto" panose="02000000000000000000" pitchFamily="2" charset="0"/>
              </a:rPr>
              <a:t>Annelies Billiet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600" dirty="0">
                <a:solidFill>
                  <a:srgbClr val="202124"/>
                </a:solidFill>
                <a:latin typeface="Roboto" panose="02000000000000000000" pitchFamily="2" charset="0"/>
              </a:rPr>
              <a:t>Chair </a:t>
            </a:r>
            <a:r>
              <a:rPr lang="nl-BE" altLang="nl-BE" sz="1600" dirty="0" err="1">
                <a:solidFill>
                  <a:srgbClr val="202124"/>
                </a:solidFill>
                <a:latin typeface="Roboto" panose="02000000000000000000" pitchFamily="2" charset="0"/>
              </a:rPr>
              <a:t>Youth</a:t>
            </a:r>
            <a:r>
              <a:rPr lang="nl-BE" altLang="nl-BE" sz="1600" dirty="0">
                <a:solidFill>
                  <a:srgbClr val="202124"/>
                </a:solidFill>
                <a:latin typeface="Roboto" panose="02000000000000000000" pitchFamily="2" charset="0"/>
              </a:rPr>
              <a:t> Exchange District 2130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600" dirty="0">
                <a:solidFill>
                  <a:srgbClr val="202124"/>
                </a:solidFill>
                <a:latin typeface="Roboto" panose="02000000000000000000" pitchFamily="2" charset="0"/>
              </a:rPr>
              <a:t>+32 479 74 01 46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600" dirty="0">
                <a:solidFill>
                  <a:srgbClr val="202124"/>
                </a:solidFill>
                <a:latin typeface="Roboto" panose="02000000000000000000" pitchFamily="2" charset="0"/>
                <a:hlinkClick r:id="rId4"/>
              </a:rPr>
              <a:t>www.rotary-youth.be</a:t>
            </a:r>
            <a:endParaRPr lang="nl-BE" altLang="nl-BE" sz="1600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600" dirty="0">
                <a:solidFill>
                  <a:srgbClr val="202124"/>
                </a:solidFill>
                <a:latin typeface="Roboto" panose="02000000000000000000" pitchFamily="2" charset="0"/>
              </a:rPr>
              <a:t>info@rotary-youth.be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6E5524E-7191-47B0-A83F-F7D13886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323" y="2099896"/>
            <a:ext cx="4043432" cy="98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011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599" y="1469412"/>
            <a:ext cx="4437185" cy="428955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Wie of wat is Rotary?</a:t>
            </a:r>
          </a:p>
          <a:p>
            <a:pPr lvl="1"/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uitwisselingen</a:t>
            </a:r>
            <a:endParaRPr lang="en-US" dirty="0"/>
          </a:p>
          <a:p>
            <a:pPr lvl="1"/>
            <a:r>
              <a:rPr lang="en-US" dirty="0" err="1"/>
              <a:t>Vakjargon</a:t>
            </a:r>
            <a:endParaRPr lang="en-US" dirty="0"/>
          </a:p>
          <a:p>
            <a:pPr lvl="1"/>
            <a:r>
              <a:rPr lang="en-US" dirty="0" err="1"/>
              <a:t>Practische</a:t>
            </a:r>
            <a:r>
              <a:rPr lang="en-US" dirty="0"/>
              <a:t> </a:t>
            </a:r>
            <a:r>
              <a:rPr lang="en-US" dirty="0" err="1"/>
              <a:t>informatie</a:t>
            </a:r>
            <a:endParaRPr lang="en-US" dirty="0"/>
          </a:p>
          <a:p>
            <a:pPr lvl="1"/>
            <a:r>
              <a:rPr lang="en-US" dirty="0" err="1"/>
              <a:t>Verzekeringen</a:t>
            </a:r>
            <a:endParaRPr lang="en-US" dirty="0"/>
          </a:p>
          <a:p>
            <a:pPr lvl="1"/>
            <a:r>
              <a:rPr lang="en-US" dirty="0"/>
              <a:t>Timing YEP</a:t>
            </a:r>
          </a:p>
          <a:p>
            <a:pPr lvl="1"/>
            <a:r>
              <a:rPr lang="en-US" dirty="0"/>
              <a:t>Contact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842AA8F-646C-46CB-9A23-45CB768E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70" y="286409"/>
            <a:ext cx="1883827" cy="719390"/>
          </a:xfrm>
          <a:prstGeom prst="rect">
            <a:avLst/>
          </a:prstGeom>
        </p:spPr>
      </p:pic>
      <p:pic>
        <p:nvPicPr>
          <p:cNvPr id="9" name="Picture 11" descr="A picture containing device&#10;&#10;Description automatically generated">
            <a:extLst>
              <a:ext uri="{FF2B5EF4-FFF2-40B4-BE49-F238E27FC236}">
                <a16:creationId xmlns:a16="http://schemas.microsoft.com/office/drawing/2014/main" id="{1B4536EC-0C18-4865-A45D-3A814A87F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72" y="3614187"/>
            <a:ext cx="3055855" cy="3055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8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C2961-F30C-374B-9AA0-4CAE341613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4B49C-6300-EB40-8485-3CE0C4C5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8A949-C1FC-6C4F-8EA0-BBA99B9285A1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Nog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vragen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57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Wie of wat is rotary?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78298"/>
            <a:ext cx="9290538" cy="463680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Wereldwijd</a:t>
            </a:r>
            <a:r>
              <a:rPr lang="en-US" dirty="0"/>
              <a:t> </a:t>
            </a:r>
            <a:r>
              <a:rPr lang="en-US" dirty="0" err="1"/>
              <a:t>netwerk</a:t>
            </a:r>
            <a:r>
              <a:rPr lang="en-US" dirty="0"/>
              <a:t> van 1.200.000 </a:t>
            </a:r>
            <a:r>
              <a:rPr lang="en-US" dirty="0" err="1"/>
              <a:t>leden</a:t>
            </a:r>
            <a:r>
              <a:rPr lang="en-US" dirty="0"/>
              <a:t>/</a:t>
            </a:r>
            <a:r>
              <a:rPr lang="en-US" dirty="0" err="1"/>
              <a:t>vrijwilligers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Zetten zich in voor vrede en conflictbeheersing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Strijd tegen ziektes (polio, covid,…)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Drinkbaar water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Gezondheid van moeder en kind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Basisonderwijs en alfabetisering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Economische en sociale ontwikkeling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Milieu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CE2914-C7CA-49AC-9BAB-5513B1F34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73" y="591991"/>
            <a:ext cx="1883827" cy="719390"/>
          </a:xfrm>
          <a:prstGeom prst="rect">
            <a:avLst/>
          </a:prstGeom>
        </p:spPr>
      </p:pic>
      <p:pic>
        <p:nvPicPr>
          <p:cNvPr id="3074" name="Picture 2" descr="De bronafbeelding bekijken">
            <a:extLst>
              <a:ext uri="{FF2B5EF4-FFF2-40B4-BE49-F238E27FC236}">
                <a16:creationId xmlns:a16="http://schemas.microsoft.com/office/drawing/2014/main" id="{0D73193B-F2D7-4F95-94B6-A6D6E8E5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85" y="5447384"/>
            <a:ext cx="5011615" cy="97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6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55F3-2924-4A10-93C0-76A1D2FC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kan</a:t>
            </a:r>
            <a:r>
              <a:rPr lang="en-US" dirty="0"/>
              <a:t> het </a:t>
            </a:r>
            <a:r>
              <a:rPr lang="en-US" dirty="0" err="1"/>
              <a:t>verschil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57ED7C-77AB-4EA3-90DE-05C84E81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32E1AC0-F8D5-490F-8158-B444E222F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078" y="1540043"/>
            <a:ext cx="5014395" cy="523539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8DBC932-DA22-4B94-89A1-58065EBB7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173" y="650674"/>
            <a:ext cx="1883827" cy="719390"/>
          </a:xfrm>
          <a:prstGeom prst="rect">
            <a:avLst/>
          </a:prstGeom>
        </p:spPr>
      </p:pic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6F077DD0-6F19-492C-9A43-2E0FA4676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551" y="2866293"/>
            <a:ext cx="3080694" cy="288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02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rotary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B080A8-9B4D-4CBD-9B6C-409B6780AB51}"/>
              </a:ext>
            </a:extLst>
          </p:cNvPr>
          <p:cNvSpPr txBox="1"/>
          <p:nvPr/>
        </p:nvSpPr>
        <p:spPr>
          <a:xfrm>
            <a:off x="593539" y="2085333"/>
            <a:ext cx="3432517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België</a:t>
            </a:r>
            <a:r>
              <a:rPr lang="en-US" sz="2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 - 4 </a:t>
            </a:r>
            <a:r>
              <a:rPr lang="en-US" sz="2200" dirty="0" err="1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districten</a:t>
            </a:r>
            <a:endParaRPr lang="en-US" sz="2200" dirty="0">
              <a:solidFill>
                <a:schemeClr val="bg1"/>
              </a:solidFill>
              <a:ea typeface="Arial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chemeClr val="bg1"/>
              </a:solidFill>
              <a:ea typeface="Arial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Rotary </a:t>
            </a:r>
            <a:r>
              <a:rPr lang="en-US" sz="2200" dirty="0" err="1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Vlaanderen</a:t>
            </a:r>
            <a:r>
              <a:rPr lang="en-US" sz="2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telt</a:t>
            </a:r>
            <a:r>
              <a:rPr lang="en-US" sz="2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meer</a:t>
            </a:r>
            <a:r>
              <a:rPr lang="en-US" sz="2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 dan 140 clubs</a:t>
            </a:r>
          </a:p>
          <a:p>
            <a:endParaRPr lang="en-US" sz="2200" dirty="0">
              <a:solidFill>
                <a:schemeClr val="bg1"/>
              </a:solidFill>
              <a:ea typeface="Arial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Rotary International </a:t>
            </a:r>
            <a:r>
              <a:rPr lang="en-US" sz="2200" dirty="0" err="1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heeft</a:t>
            </a:r>
            <a:r>
              <a:rPr lang="en-US" sz="2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 1,2 </a:t>
            </a:r>
            <a:r>
              <a:rPr lang="en-US" sz="2200" dirty="0" err="1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mio</a:t>
            </a:r>
            <a:r>
              <a:rPr lang="en-US" sz="2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leden</a:t>
            </a:r>
            <a:r>
              <a:rPr lang="en-US" sz="2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 in </a:t>
            </a:r>
            <a:r>
              <a:rPr lang="en-US" sz="2200" dirty="0" err="1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meer</a:t>
            </a:r>
            <a:r>
              <a:rPr lang="en-US" sz="2200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 dan 200 </a:t>
            </a:r>
            <a:r>
              <a:rPr lang="en-US" sz="2200" dirty="0" err="1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landen</a:t>
            </a:r>
            <a:endParaRPr lang="en-US" sz="2200" dirty="0">
              <a:solidFill>
                <a:schemeClr val="bg1"/>
              </a:solidFill>
              <a:ea typeface="Arial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chemeClr val="bg1"/>
              </a:solidFill>
              <a:ea typeface="Arial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chemeClr val="bg1"/>
              </a:solidFill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C4615EF1-14C2-4252-813E-96F2FFB9AEE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7315" y="1740877"/>
            <a:ext cx="6162704" cy="486156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AB77CEA-2C98-40E2-846E-4AA7F4D51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6016165"/>
            <a:ext cx="1883827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uitwisselingen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YEP</a:t>
            </a:r>
            <a:r>
              <a:rPr lang="nl-BE" dirty="0"/>
              <a:t> – </a:t>
            </a:r>
            <a:r>
              <a:rPr lang="nl-BE" dirty="0" err="1"/>
              <a:t>Youth</a:t>
            </a:r>
            <a:r>
              <a:rPr lang="nl-BE" dirty="0"/>
              <a:t> Exchange Program (jaaruitwisseling)</a:t>
            </a:r>
            <a:endParaRPr lang="en-US" dirty="0"/>
          </a:p>
          <a:p>
            <a:pPr marL="231775" indent="-231775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HEP</a:t>
            </a:r>
            <a:r>
              <a:rPr lang="en-US" dirty="0"/>
              <a:t> – Holiday Exchange Program (</a:t>
            </a:r>
            <a:r>
              <a:rPr lang="en-US" dirty="0" err="1"/>
              <a:t>vakantie</a:t>
            </a:r>
            <a:r>
              <a:rPr lang="en-US" dirty="0"/>
              <a:t> – </a:t>
            </a:r>
            <a:r>
              <a:rPr lang="en-US" dirty="0" err="1"/>
              <a:t>kamp</a:t>
            </a:r>
            <a:r>
              <a:rPr lang="en-US" dirty="0"/>
              <a:t>)</a:t>
            </a:r>
          </a:p>
          <a:p>
            <a:pPr marL="231775" indent="-231775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STEP</a:t>
            </a:r>
            <a:r>
              <a:rPr lang="en-US" dirty="0"/>
              <a:t> – Short Term Exchange Program (family to family)</a:t>
            </a:r>
          </a:p>
          <a:p>
            <a:pPr marL="231775" indent="-231775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VEP</a:t>
            </a:r>
            <a:r>
              <a:rPr lang="en-US" dirty="0"/>
              <a:t> – Virtual Exchange Program (online)</a:t>
            </a:r>
          </a:p>
          <a:p>
            <a:pPr marL="231775" indent="-231775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RYLA</a:t>
            </a:r>
            <a:r>
              <a:rPr lang="en-US" dirty="0"/>
              <a:t> – Rotary Youth Leadership Award</a:t>
            </a:r>
          </a:p>
          <a:p>
            <a:pPr marL="173038" indent="-173038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32BFC0-1C84-4AE9-AE5B-2B64AAA1E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73" y="650674"/>
            <a:ext cx="1883827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48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32BFC0-1C84-4AE9-AE5B-2B64AAA1E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73" y="650674"/>
            <a:ext cx="1883827" cy="719390"/>
          </a:xfrm>
          <a:prstGeom prst="rect">
            <a:avLst/>
          </a:prstGeom>
        </p:spPr>
      </p:pic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95CBBB5A-B76E-41A6-B697-11C6B568B3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4" y="1899928"/>
            <a:ext cx="7068060" cy="4615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536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5F43D8-38CF-4D05-9E59-8A9FEDDD2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8584" y="1996871"/>
            <a:ext cx="4978400" cy="1842437"/>
          </a:xfrm>
        </p:spPr>
        <p:txBody>
          <a:bodyPr>
            <a:normAutofit/>
          </a:bodyPr>
          <a:lstStyle/>
          <a:p>
            <a:pPr algn="ctr"/>
            <a:r>
              <a:rPr lang="nl-NL" b="0" dirty="0">
                <a:solidFill>
                  <a:schemeClr val="bg1"/>
                </a:solidFill>
              </a:rPr>
              <a:t>Rotary </a:t>
            </a:r>
            <a:r>
              <a:rPr lang="nl-NL" b="0" dirty="0" err="1">
                <a:solidFill>
                  <a:schemeClr val="bg1"/>
                </a:solidFill>
              </a:rPr>
              <a:t>youth</a:t>
            </a:r>
            <a:r>
              <a:rPr lang="nl-NL" b="0" dirty="0">
                <a:solidFill>
                  <a:schemeClr val="bg1"/>
                </a:solidFill>
              </a:rPr>
              <a:t> exchange</a:t>
            </a:r>
            <a:endParaRPr lang="nl-NL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829AA-1B87-43A6-B7C4-044DAFA8D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016" y="3429000"/>
            <a:ext cx="4986867" cy="1975764"/>
          </a:xfrm>
        </p:spPr>
        <p:txBody>
          <a:bodyPr>
            <a:normAutofit/>
          </a:bodyPr>
          <a:lstStyle/>
          <a:p>
            <a:pPr lvl="0"/>
            <a:endParaRPr lang="nl-NL" sz="2000" b="1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lvl="0"/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8D0E4B-7A8D-44BA-A94D-6019BDC9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7CD2ED6-83E1-4A0A-9F1C-70ADE1482C22}"/>
              </a:ext>
            </a:extLst>
          </p:cNvPr>
          <p:cNvSpPr txBox="1"/>
          <p:nvPr/>
        </p:nvSpPr>
        <p:spPr>
          <a:xfrm>
            <a:off x="350431" y="778937"/>
            <a:ext cx="5444636" cy="6163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400" dirty="0"/>
              <a:t>Doel: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Bevordert wederzijds begrip en internationale goodwill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Opent nieuwe horizonten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Leert andere culturen kennen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Het leren van een nieuwe taal is een consequentie, geen hoofddoel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De jongeren zijn ambassadeurs van hun land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Persoonlijke ontwikkeling om op eigen benen te leren staan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Meer dan 9000 studenten per jaar wereldwijd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dirty="0"/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400" dirty="0"/>
              <a:t>Is niet: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Manier om goedkoop ‘à la carte’ te kunnen reizen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Een puur taalkamp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Jaartje vakantie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EFB948-C8A2-45F1-8D8F-1314195D8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742" y="5812505"/>
            <a:ext cx="1883827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1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9051</TotalTime>
  <Words>801</Words>
  <Application>Microsoft Office PowerPoint</Application>
  <PresentationFormat>Widescreen</PresentationFormat>
  <Paragraphs>180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Open Sans</vt:lpstr>
      <vt:lpstr>Roboto</vt:lpstr>
      <vt:lpstr>Office Theme</vt:lpstr>
      <vt:lpstr>PowerPoint Presentation</vt:lpstr>
      <vt:lpstr>PowerPoint Presentation</vt:lpstr>
      <vt:lpstr>PowerPoint Presentation</vt:lpstr>
      <vt:lpstr>Wie of wat is rotary?</vt:lpstr>
      <vt:lpstr>je kan het verschil maken</vt:lpstr>
      <vt:lpstr>rotary </vt:lpstr>
      <vt:lpstr>Soorten uitwisselingen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vakjargon</vt:lpstr>
      <vt:lpstr>PraKtische informatie outbound</vt:lpstr>
      <vt:lpstr>PraKtische informatie</vt:lpstr>
      <vt:lpstr>Rotary international guidelines…</vt:lpstr>
      <vt:lpstr>…vertaald naar procedures</vt:lpstr>
      <vt:lpstr>PowerPoint Presentation</vt:lpstr>
      <vt:lpstr>verzekeringen</vt:lpstr>
      <vt:lpstr>Timing YEP</vt:lpstr>
      <vt:lpstr>PowerPoint Presentation</vt:lpstr>
      <vt:lpstr>Waar naartoe?</vt:lpstr>
      <vt:lpstr>contact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Tim Balcaen</cp:lastModifiedBy>
  <cp:revision>178</cp:revision>
  <cp:lastPrinted>2019-12-04T20:41:25Z</cp:lastPrinted>
  <dcterms:created xsi:type="dcterms:W3CDTF">2019-11-18T03:22:22Z</dcterms:created>
  <dcterms:modified xsi:type="dcterms:W3CDTF">2021-10-14T19:37:38Z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